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74" r:id="rId4"/>
    <p:sldId id="277" r:id="rId5"/>
    <p:sldId id="281" r:id="rId6"/>
    <p:sldId id="276" r:id="rId7"/>
    <p:sldId id="272" r:id="rId8"/>
    <p:sldId id="273" r:id="rId9"/>
    <p:sldId id="279" r:id="rId10"/>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7C99C09-8B37-44F0-AE24-37583B2B830E}" type="datetimeFigureOut">
              <a:rPr lang="it-IT" smtClean="0"/>
              <a:pPr/>
              <a:t>14/01/2015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8C1D687-F047-49AF-89C7-93144D0D8448}" type="slidenum">
              <a:rPr lang="it-IT" smtClean="0"/>
              <a:pPr/>
              <a:t>‹N›</a:t>
            </a:fld>
            <a:endParaRPr lang="it-IT"/>
          </a:p>
        </p:txBody>
      </p:sp>
    </p:spTree>
    <p:extLst>
      <p:ext uri="{BB962C8B-B14F-4D97-AF65-F5344CB8AC3E}">
        <p14:creationId xmlns:p14="http://schemas.microsoft.com/office/powerpoint/2010/main" val="192443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B6055F8-1D02-4417-9241-55C834FD9970}" type="datetimeFigureOut">
              <a:rPr lang="it-IT" smtClean="0"/>
              <a:pPr/>
              <a:t>14/01/2015</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14/01/2015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14/01/2015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4B6055F8-1D02-4417-9241-55C834FD9970}" type="datetimeFigureOut">
              <a:rPr lang="it-IT" smtClean="0"/>
              <a:pPr/>
              <a:t>14/01/2015</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4B6055F8-1D02-4417-9241-55C834FD9970}" type="datetimeFigureOut">
              <a:rPr lang="it-IT" smtClean="0"/>
              <a:pPr/>
              <a:t>14/01/2015</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14/01/2015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14/01/2015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4B6055F8-1D02-4417-9241-55C834FD9970}" type="datetimeFigureOut">
              <a:rPr lang="it-IT" smtClean="0"/>
              <a:pPr/>
              <a:t>14/01/2015</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14/01/2015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4B6055F8-1D02-4417-9241-55C834FD9970}" type="datetimeFigureOut">
              <a:rPr lang="it-IT" smtClean="0"/>
              <a:pPr/>
              <a:t>14/01/2015</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4B6055F8-1D02-4417-9241-55C834FD9970}" type="datetimeFigureOut">
              <a:rPr lang="it-IT" smtClean="0"/>
              <a:pPr/>
              <a:t>14/01/2015</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6055F8-1D02-4417-9241-55C834FD9970}" type="datetimeFigureOut">
              <a:rPr lang="it-IT" smtClean="0"/>
              <a:pPr/>
              <a:t>14/01/2015</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rot="21173053">
            <a:off x="2210412" y="2305029"/>
            <a:ext cx="6165702" cy="1470025"/>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it-IT"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                </a:t>
            </a:r>
            <a:r>
              <a:rPr lang="it-IT" sz="4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G.L.I</a:t>
            </a:r>
            <a:r>
              <a:rPr lang="it-IT"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
            </a:r>
            <a:br>
              <a:rPr lang="it-IT"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br>
            <a:r>
              <a:rPr lang="it-IT"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Gruppo di lavoro </a:t>
            </a:r>
            <a:br>
              <a:rPr lang="it-IT"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br>
            <a:r>
              <a:rPr lang="it-IT"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per l’inclusione</a:t>
            </a:r>
            <a:endParaRPr lang="it-IT"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endParaRPr>
          </a:p>
        </p:txBody>
      </p:sp>
      <p:sp>
        <p:nvSpPr>
          <p:cNvPr id="3" name="Sottotitolo 2"/>
          <p:cNvSpPr>
            <a:spLocks noGrp="1"/>
          </p:cNvSpPr>
          <p:nvPr>
            <p:ph type="subTitle" idx="1"/>
          </p:nvPr>
        </p:nvSpPr>
        <p:spPr>
          <a:xfrm>
            <a:off x="3059832" y="4581128"/>
            <a:ext cx="5907612" cy="753506"/>
          </a:xfrm>
          <a:noFill/>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12 NOVEMBRE 2014</a:t>
            </a:r>
          </a:p>
          <a:p>
            <a:pPr algn="ctr"/>
            <a:endParaRPr lang="it-IT"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it-IT" sz="2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Presentazione dell’insegnante Di Giuseppe</a:t>
            </a:r>
            <a:endParaRPr lang="it-IT" sz="2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71472" y="285728"/>
            <a:ext cx="7467600" cy="6000792"/>
          </a:xfrm>
        </p:spPr>
        <p:txBody>
          <a:bodyPr>
            <a:normAutofit fontScale="90000"/>
          </a:bodyPr>
          <a:lstStyle/>
          <a:p>
            <a:pPr marL="514350" indent="-514350"/>
            <a:r>
              <a:rPr lang="it-IT" b="1" dirty="0" smtClean="0"/>
              <a:t>           ORDINE DEL GIORNO</a:t>
            </a:r>
            <a:r>
              <a:rPr lang="it-IT" dirty="0" smtClean="0"/>
              <a:t>:</a:t>
            </a:r>
            <a:br>
              <a:rPr lang="it-IT" dirty="0" smtClean="0"/>
            </a:br>
            <a:r>
              <a:rPr lang="it-IT" dirty="0" smtClean="0"/>
              <a:t>1. </a:t>
            </a:r>
            <a:r>
              <a:rPr lang="it-IT" sz="2800" dirty="0" smtClean="0"/>
              <a:t>Presentazione alunni con </a:t>
            </a:r>
            <a:r>
              <a:rPr lang="it-IT" sz="2400" dirty="0" smtClean="0"/>
              <a:t>BISOGNI EDUCATIVI SPECIALI</a:t>
            </a:r>
            <a:r>
              <a:rPr lang="it-IT" sz="2800" dirty="0" smtClean="0"/>
              <a:t/>
            </a:r>
            <a:br>
              <a:rPr lang="it-IT" sz="2800" dirty="0" smtClean="0"/>
            </a:br>
            <a:r>
              <a:rPr lang="it-IT" sz="2800" dirty="0" smtClean="0"/>
              <a:t>2. Revisione piano annuale della </a:t>
            </a:r>
            <a:r>
              <a:rPr lang="it-IT" sz="2800" dirty="0" err="1" smtClean="0"/>
              <a:t>inclusivit</a:t>
            </a:r>
            <a:r>
              <a:rPr lang="it-IT" sz="2400" dirty="0" err="1" smtClean="0"/>
              <a:t>À</a:t>
            </a:r>
            <a:r>
              <a:rPr lang="it-IT" sz="2800" dirty="0" smtClean="0"/>
              <a:t/>
            </a:r>
            <a:br>
              <a:rPr lang="it-IT" sz="2800" dirty="0" smtClean="0"/>
            </a:br>
            <a:r>
              <a:rPr lang="it-IT" sz="2800" dirty="0" smtClean="0"/>
              <a:t>3. programmazione delle </a:t>
            </a:r>
            <a:r>
              <a:rPr lang="it-IT" sz="2800" dirty="0" err="1" smtClean="0"/>
              <a:t>attivit</a:t>
            </a:r>
            <a:r>
              <a:rPr lang="it-IT" sz="2200" dirty="0" err="1" smtClean="0"/>
              <a:t>À</a:t>
            </a:r>
            <a:r>
              <a:rPr lang="it-IT" sz="2800" dirty="0" smtClean="0"/>
              <a:t> del </a:t>
            </a:r>
            <a:r>
              <a:rPr lang="it-IT" sz="2800" dirty="0" err="1" smtClean="0"/>
              <a:t>g.l.i</a:t>
            </a:r>
            <a:r>
              <a:rPr lang="it-IT" sz="2800" dirty="0" smtClean="0"/>
              <a:t/>
            </a:r>
            <a:br>
              <a:rPr lang="it-IT" sz="2800" dirty="0" smtClean="0"/>
            </a:br>
            <a:r>
              <a:rPr lang="it-IT" sz="2800" dirty="0" smtClean="0"/>
              <a:t>4. predisposizione </a:t>
            </a:r>
            <a:r>
              <a:rPr lang="it-IT" sz="2800" dirty="0" err="1" smtClean="0"/>
              <a:t>attivit</a:t>
            </a:r>
            <a:r>
              <a:rPr lang="it-IT" sz="2200" dirty="0" err="1" smtClean="0"/>
              <a:t>À</a:t>
            </a:r>
            <a:r>
              <a:rPr lang="it-IT" sz="2800" dirty="0" smtClean="0"/>
              <a:t> delle sottocommissioni</a:t>
            </a:r>
            <a:br>
              <a:rPr lang="it-IT" sz="2800" dirty="0" smtClean="0"/>
            </a:br>
            <a:r>
              <a:rPr lang="it-IT" sz="2800" dirty="0" smtClean="0"/>
              <a:t>5. predisposizione calendario </a:t>
            </a:r>
            <a:r>
              <a:rPr lang="it-IT" sz="2700" dirty="0" err="1" smtClean="0"/>
              <a:t>G.L.I</a:t>
            </a:r>
            <a:r>
              <a:rPr lang="it-IT" sz="2800" dirty="0" smtClean="0"/>
              <a:t/>
            </a:r>
            <a:br>
              <a:rPr lang="it-IT" sz="2800" dirty="0" smtClean="0"/>
            </a:br>
            <a:r>
              <a:rPr lang="it-IT" sz="2800" dirty="0" smtClean="0"/>
              <a:t>6. Corsi di formazione, aggiornamento, attività di </a:t>
            </a:r>
            <a:r>
              <a:rPr lang="it-IT" sz="2800" dirty="0" err="1" smtClean="0"/>
              <a:t>sensibilizzazione…</a:t>
            </a:r>
            <a:r>
              <a:rPr lang="it-IT" sz="2800" dirty="0" smtClean="0"/>
              <a:t/>
            </a:r>
            <a:br>
              <a:rPr lang="it-IT" sz="2800" dirty="0" smtClean="0"/>
            </a:br>
            <a:r>
              <a:rPr lang="it-IT" sz="2800" dirty="0" smtClean="0"/>
              <a:t>7. varie ed eventuali.</a:t>
            </a:r>
            <a:r>
              <a:rPr lang="it-IT" dirty="0" smtClean="0"/>
              <a:t/>
            </a:r>
            <a:br>
              <a:rPr lang="it-IT" dirty="0" smtClean="0"/>
            </a:br>
            <a:r>
              <a:rPr lang="it-IT" dirty="0" smtClean="0"/>
              <a:t/>
            </a:r>
            <a:br>
              <a:rPr lang="it-IT" dirty="0" smtClean="0"/>
            </a:b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G.L.I. GRUPPO </a:t>
            </a:r>
            <a:r>
              <a:rPr lang="it-IT" dirty="0" err="1" smtClean="0"/>
              <a:t>DI</a:t>
            </a:r>
            <a:r>
              <a:rPr lang="it-IT" dirty="0" smtClean="0"/>
              <a:t> LAVORO PER L’INCLUSIONE </a:t>
            </a:r>
            <a:br>
              <a:rPr lang="it-IT" dirty="0" smtClean="0"/>
            </a:br>
            <a:r>
              <a:rPr lang="it-IT" dirty="0" smtClean="0"/>
              <a:t>C.M. n.8 del 6/03/2013</a:t>
            </a:r>
            <a:endParaRPr lang="it-IT" dirty="0"/>
          </a:p>
        </p:txBody>
      </p:sp>
      <p:sp>
        <p:nvSpPr>
          <p:cNvPr id="3" name="Segnaposto contenuto 2"/>
          <p:cNvSpPr>
            <a:spLocks noGrp="1"/>
          </p:cNvSpPr>
          <p:nvPr>
            <p:ph sz="quarter" idx="1"/>
          </p:nvPr>
        </p:nvSpPr>
        <p:spPr/>
        <p:txBody>
          <a:bodyPr/>
          <a:lstStyle/>
          <a:p>
            <a:r>
              <a:rPr lang="it-IT" dirty="0" smtClean="0"/>
              <a:t>Il gruppo è composto da:</a:t>
            </a:r>
          </a:p>
          <a:p>
            <a:r>
              <a:rPr lang="it-IT" dirty="0" smtClean="0"/>
              <a:t>funzione strumentale diversamente abili</a:t>
            </a:r>
          </a:p>
          <a:p>
            <a:r>
              <a:rPr lang="it-IT" dirty="0" smtClean="0"/>
              <a:t>funzione Strumentale Disturbi Specifici dell’apprendimento</a:t>
            </a:r>
          </a:p>
          <a:p>
            <a:r>
              <a:rPr lang="it-IT" dirty="0" smtClean="0"/>
              <a:t>funzione Strumentale alunni stranieri</a:t>
            </a:r>
          </a:p>
          <a:p>
            <a:r>
              <a:rPr lang="it-IT" dirty="0" smtClean="0"/>
              <a:t>docenti di sostegno</a:t>
            </a:r>
          </a:p>
          <a:p>
            <a:r>
              <a:rPr lang="it-IT" dirty="0" smtClean="0"/>
              <a:t>docenti disciplinari</a:t>
            </a:r>
          </a:p>
          <a:p>
            <a:r>
              <a:rPr lang="it-IT" dirty="0" smtClean="0"/>
              <a:t>genitori</a:t>
            </a:r>
          </a:p>
          <a:p>
            <a:r>
              <a:rPr lang="it-IT" dirty="0" smtClean="0"/>
              <a:t>esperti istituzionali (es. assistenti sociali)</a:t>
            </a:r>
          </a:p>
          <a:p>
            <a:r>
              <a:rPr lang="it-IT" dirty="0" smtClean="0"/>
              <a:t>esperti esterni in regime di convenzionamento con l’Istituto Comprensivo.</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COMPITI DEL </a:t>
            </a:r>
            <a:r>
              <a:rPr lang="it-IT" dirty="0" err="1" smtClean="0"/>
              <a:t>G.L.I</a:t>
            </a:r>
            <a:endParaRPr lang="it-IT" dirty="0"/>
          </a:p>
        </p:txBody>
      </p:sp>
      <p:sp>
        <p:nvSpPr>
          <p:cNvPr id="3" name="Segnaposto contenuto 2"/>
          <p:cNvSpPr>
            <a:spLocks noGrp="1"/>
          </p:cNvSpPr>
          <p:nvPr>
            <p:ph sz="quarter" idx="1"/>
          </p:nvPr>
        </p:nvSpPr>
        <p:spPr/>
        <p:txBody>
          <a:bodyPr>
            <a:normAutofit fontScale="92500" lnSpcReduction="20000"/>
          </a:bodyPr>
          <a:lstStyle/>
          <a:p>
            <a:r>
              <a:rPr lang="it-IT" dirty="0" smtClean="0"/>
              <a:t>Elabora il </a:t>
            </a:r>
            <a:r>
              <a:rPr lang="it-IT" dirty="0" err="1" smtClean="0"/>
              <a:t>P.A.I</a:t>
            </a:r>
            <a:r>
              <a:rPr lang="it-IT" dirty="0" smtClean="0"/>
              <a:t> </a:t>
            </a:r>
          </a:p>
          <a:p>
            <a:pPr>
              <a:buNone/>
            </a:pPr>
            <a:r>
              <a:rPr lang="it-IT" dirty="0" smtClean="0"/>
              <a:t>   (PIANO ANNUALE DELL’INCLUSIVITA’). </a:t>
            </a:r>
          </a:p>
          <a:p>
            <a:pPr>
              <a:buNone/>
            </a:pPr>
            <a:r>
              <a:rPr lang="it-IT" dirty="0" smtClean="0"/>
              <a:t>    Il </a:t>
            </a:r>
            <a:r>
              <a:rPr lang="it-IT" dirty="0" err="1" smtClean="0"/>
              <a:t>P.A.I</a:t>
            </a:r>
            <a:r>
              <a:rPr lang="it-IT" dirty="0" smtClean="0"/>
              <a:t> proposto dal GLI sarà discusso e votato in collegio dei docenti e verrà inviato agli Uffici Scolastici Regionali, ai </a:t>
            </a:r>
            <a:r>
              <a:rPr lang="it-IT" dirty="0" err="1" smtClean="0"/>
              <a:t>Glip</a:t>
            </a:r>
            <a:r>
              <a:rPr lang="it-IT" dirty="0" smtClean="0"/>
              <a:t> e al </a:t>
            </a:r>
            <a:r>
              <a:rPr lang="it-IT" dirty="0" err="1" smtClean="0"/>
              <a:t>Glir</a:t>
            </a:r>
            <a:r>
              <a:rPr lang="it-IT" dirty="0" smtClean="0"/>
              <a:t>, per la richiesta dell’organico di sostegno. </a:t>
            </a:r>
          </a:p>
          <a:p>
            <a:endParaRPr lang="it-IT" dirty="0" smtClean="0"/>
          </a:p>
          <a:p>
            <a:r>
              <a:rPr lang="it-IT" dirty="0" smtClean="0"/>
              <a:t>Analizza i punti di criticità e di forza degli interventi di inclusione scolastica operati durante l’anno scolastico.</a:t>
            </a:r>
          </a:p>
          <a:p>
            <a:pPr>
              <a:buNone/>
            </a:pPr>
            <a:endParaRPr lang="it-IT" dirty="0" smtClean="0"/>
          </a:p>
          <a:p>
            <a:r>
              <a:rPr lang="it-IT" dirty="0" smtClean="0"/>
              <a:t>Formula un’ipotesi globale di utilizzo funzionale delle risorse specifiche, istituzionali e non, per incrementare il livello di </a:t>
            </a:r>
            <a:r>
              <a:rPr lang="it-IT" dirty="0" err="1" smtClean="0"/>
              <a:t>inclusività</a:t>
            </a:r>
            <a:r>
              <a:rPr lang="it-IT" dirty="0" smtClean="0"/>
              <a:t> generale della scuola nell’anno successivo.</a:t>
            </a:r>
          </a:p>
          <a:p>
            <a:endParaRPr lang="it-IT"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88382" y="260648"/>
          <a:ext cx="8493643" cy="6336703"/>
        </p:xfrm>
        <a:graphic>
          <a:graphicData uri="http://schemas.openxmlformats.org/presentationml/2006/ole">
            <mc:AlternateContent xmlns:mc="http://schemas.openxmlformats.org/markup-compatibility/2006">
              <mc:Choice xmlns:v="urn:schemas-microsoft-com:vml" Requires="v">
                <p:oleObj spid="_x0000_s2054" name="Acrobat Document" r:id="rId3" imgW="8020026" imgH="5667355" progId="AcroExch.Document.7">
                  <p:embed/>
                </p:oleObj>
              </mc:Choice>
              <mc:Fallback>
                <p:oleObj name="Acrobat Document" r:id="rId3" imgW="8020026" imgH="5667355" progId="AcroExch.Document.7">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82" y="260648"/>
                        <a:ext cx="8493643" cy="6336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P.d.p.</a:t>
            </a:r>
            <a:r>
              <a:rPr lang="it-IT" dirty="0" smtClean="0"/>
              <a:t> piano didattico personalizzato</a:t>
            </a:r>
            <a:br>
              <a:rPr lang="it-IT" dirty="0" smtClean="0"/>
            </a:br>
            <a:r>
              <a:rPr lang="it-IT" dirty="0" smtClean="0"/>
              <a:t>D.M. 27/12/2012</a:t>
            </a:r>
            <a:br>
              <a:rPr lang="it-IT" dirty="0" smtClean="0"/>
            </a:br>
            <a:r>
              <a:rPr lang="it-IT" dirty="0" smtClean="0"/>
              <a:t> c.m. N. 8 del 6 marzo 2013</a:t>
            </a:r>
            <a:endParaRPr lang="it-IT" dirty="0"/>
          </a:p>
        </p:txBody>
      </p:sp>
      <p:sp>
        <p:nvSpPr>
          <p:cNvPr id="3" name="Segnaposto contenuto 2"/>
          <p:cNvSpPr>
            <a:spLocks noGrp="1"/>
          </p:cNvSpPr>
          <p:nvPr>
            <p:ph sz="quarter" idx="1"/>
          </p:nvPr>
        </p:nvSpPr>
        <p:spPr/>
        <p:txBody>
          <a:bodyPr>
            <a:normAutofit/>
          </a:bodyPr>
          <a:lstStyle/>
          <a:p>
            <a:r>
              <a:rPr lang="it-IT" dirty="0" smtClean="0"/>
              <a:t>Consegnato in segreteria entro </a:t>
            </a:r>
          </a:p>
          <a:p>
            <a:pPr>
              <a:buNone/>
            </a:pPr>
            <a:r>
              <a:rPr lang="it-IT" dirty="0" smtClean="0"/>
              <a:t>                  il 30 NOVEMBRE 2014</a:t>
            </a:r>
          </a:p>
          <a:p>
            <a:r>
              <a:rPr lang="it-IT" dirty="0" smtClean="0"/>
              <a:t>Strumento che </a:t>
            </a:r>
            <a:r>
              <a:rPr lang="it-IT" u="sng" dirty="0" smtClean="0"/>
              <a:t>tutela la personalizzazione </a:t>
            </a:r>
            <a:r>
              <a:rPr lang="it-IT" dirty="0" smtClean="0"/>
              <a:t>degli apprendimenti per garantire il successo formativo degli alunni.</a:t>
            </a:r>
          </a:p>
          <a:p>
            <a:r>
              <a:rPr lang="it-IT" dirty="0" smtClean="0"/>
              <a:t>Comprende le </a:t>
            </a:r>
            <a:r>
              <a:rPr lang="it-IT" u="sng" dirty="0" smtClean="0"/>
              <a:t>misure didattiche compensative e/o </a:t>
            </a:r>
            <a:r>
              <a:rPr lang="it-IT" u="sng" dirty="0" err="1" smtClean="0"/>
              <a:t>dispensative</a:t>
            </a:r>
            <a:r>
              <a:rPr lang="it-IT" u="sng" dirty="0" smtClean="0"/>
              <a:t> </a:t>
            </a:r>
            <a:r>
              <a:rPr lang="it-IT" dirty="0" smtClean="0"/>
              <a:t>attivate in classe.</a:t>
            </a:r>
          </a:p>
          <a:p>
            <a:r>
              <a:rPr lang="it-IT" dirty="0" smtClean="0"/>
              <a:t>Stilato in </a:t>
            </a:r>
            <a:r>
              <a:rPr lang="it-IT" u="sng" dirty="0" smtClean="0"/>
              <a:t>accordo con la famiglia</a:t>
            </a:r>
          </a:p>
          <a:p>
            <a:r>
              <a:rPr lang="it-IT" dirty="0" smtClean="0"/>
              <a:t>È DINAMICO: si dovrebbe far emergere il proseguo del percorso compiuto dall’alunno. </a:t>
            </a:r>
          </a:p>
          <a:p>
            <a:r>
              <a:rPr lang="it-IT" u="sng" dirty="0" smtClean="0"/>
              <a:t>Va aggiornato </a:t>
            </a:r>
            <a:r>
              <a:rPr lang="it-IT" dirty="0" smtClean="0"/>
              <a:t>alla fine del primo quadrimestre.</a:t>
            </a:r>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0034" y="1643050"/>
            <a:ext cx="7429552" cy="48577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Predisposizione </a:t>
            </a:r>
            <a:r>
              <a:rPr lang="it-IT" dirty="0" err="1" smtClean="0"/>
              <a:t>attivita’</a:t>
            </a:r>
            <a:r>
              <a:rPr lang="it-IT" dirty="0" smtClean="0"/>
              <a:t> del gli e sottocommissioni     I</a:t>
            </a:r>
            <a:endParaRPr lang="it-IT" dirty="0"/>
          </a:p>
        </p:txBody>
      </p:sp>
      <p:sp>
        <p:nvSpPr>
          <p:cNvPr id="3" name="Segnaposto contenuto 2"/>
          <p:cNvSpPr>
            <a:spLocks noGrp="1"/>
          </p:cNvSpPr>
          <p:nvPr>
            <p:ph sz="quarter" idx="1"/>
          </p:nvPr>
        </p:nvSpPr>
        <p:spPr>
          <a:xfrm>
            <a:off x="285720" y="1600200"/>
            <a:ext cx="7786742" cy="5043510"/>
          </a:xfrm>
        </p:spPr>
        <p:txBody>
          <a:bodyPr>
            <a:normAutofit/>
          </a:bodyPr>
          <a:lstStyle/>
          <a:p>
            <a:r>
              <a:rPr lang="it-IT" dirty="0" smtClean="0"/>
              <a:t> Verrà creato un gruppo di docenti che si occuperà di :</a:t>
            </a:r>
          </a:p>
          <a:p>
            <a:pPr marL="457200" indent="-457200">
              <a:buFont typeface="+mj-lt"/>
              <a:buAutoNum type="arabicPeriod"/>
            </a:pPr>
            <a:r>
              <a:rPr lang="it-IT" dirty="0" smtClean="0"/>
              <a:t>stilare delle proposte </a:t>
            </a:r>
            <a:r>
              <a:rPr lang="it-IT" dirty="0" err="1" smtClean="0"/>
              <a:t>laboratoriali</a:t>
            </a:r>
            <a:r>
              <a:rPr lang="it-IT" dirty="0" smtClean="0"/>
              <a:t> da attivare eventualmente nel futuro anno scolastico per alunni con certificazione di DSA.</a:t>
            </a:r>
          </a:p>
          <a:p>
            <a:pPr>
              <a:buNone/>
            </a:pPr>
            <a:r>
              <a:rPr lang="it-IT" dirty="0" smtClean="0"/>
              <a:t>      Ad esempio:</a:t>
            </a:r>
          </a:p>
          <a:p>
            <a:pPr>
              <a:buNone/>
            </a:pPr>
            <a:r>
              <a:rPr lang="it-IT" dirty="0" smtClean="0"/>
              <a:t>-   metodo di studio;</a:t>
            </a:r>
          </a:p>
          <a:p>
            <a:pPr>
              <a:buNone/>
            </a:pPr>
            <a:r>
              <a:rPr lang="it-IT" dirty="0" smtClean="0"/>
              <a:t>-   costruzione di mappe concettuali;</a:t>
            </a:r>
          </a:p>
          <a:p>
            <a:pPr>
              <a:buNone/>
            </a:pPr>
            <a:r>
              <a:rPr lang="it-IT" dirty="0" smtClean="0"/>
              <a:t>-   imparare ad utilizzare in modo corretto ed efficace  tecnologie informatiche (</a:t>
            </a:r>
            <a:r>
              <a:rPr lang="it-IT" dirty="0" err="1" smtClean="0"/>
              <a:t>es.Smart</a:t>
            </a:r>
            <a:r>
              <a:rPr lang="it-IT" dirty="0" smtClean="0"/>
              <a:t> </a:t>
            </a:r>
            <a:r>
              <a:rPr lang="it-IT" dirty="0" err="1" smtClean="0"/>
              <a:t>pen</a:t>
            </a:r>
            <a:r>
              <a:rPr lang="it-IT" dirty="0" smtClean="0"/>
              <a:t>) e software applicativi specifici open source (</a:t>
            </a:r>
            <a:r>
              <a:rPr lang="it-IT" dirty="0" err="1" smtClean="0"/>
              <a:t>Exemplum</a:t>
            </a:r>
            <a:r>
              <a:rPr lang="it-IT" dirty="0" smtClean="0"/>
              <a:t> </a:t>
            </a:r>
            <a:r>
              <a:rPr lang="it-IT" dirty="0" err="1" smtClean="0"/>
              <a:t>given</a:t>
            </a:r>
            <a:r>
              <a:rPr lang="it-IT" dirty="0" smtClean="0"/>
              <a:t>: “Leggi per me, </a:t>
            </a:r>
            <a:r>
              <a:rPr lang="it-IT" dirty="0" err="1" smtClean="0"/>
              <a:t>Facility</a:t>
            </a:r>
            <a:r>
              <a:rPr lang="it-IT" dirty="0" smtClean="0"/>
              <a:t> Office, CMAP ecc.).</a:t>
            </a:r>
          </a:p>
          <a:p>
            <a:pPr>
              <a:buFontTx/>
              <a:buChar char="-"/>
            </a:pP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golo ripiegato 3"/>
          <p:cNvSpPr/>
          <p:nvPr/>
        </p:nvSpPr>
        <p:spPr>
          <a:xfrm>
            <a:off x="1500166" y="4714884"/>
            <a:ext cx="5857916" cy="150019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Predisposizione </a:t>
            </a:r>
            <a:r>
              <a:rPr lang="it-IT" dirty="0" err="1" smtClean="0"/>
              <a:t>attivita’</a:t>
            </a:r>
            <a:r>
              <a:rPr lang="it-IT" dirty="0" smtClean="0"/>
              <a:t> del gli e sottocommissioni      </a:t>
            </a:r>
            <a:r>
              <a:rPr lang="it-IT" dirty="0" err="1" smtClean="0"/>
              <a:t>ii</a:t>
            </a:r>
            <a:endParaRPr lang="it-IT" dirty="0"/>
          </a:p>
        </p:txBody>
      </p:sp>
      <p:sp>
        <p:nvSpPr>
          <p:cNvPr id="3" name="Segnaposto contenuto 2"/>
          <p:cNvSpPr>
            <a:spLocks noGrp="1"/>
          </p:cNvSpPr>
          <p:nvPr>
            <p:ph sz="quarter" idx="1"/>
          </p:nvPr>
        </p:nvSpPr>
        <p:spPr>
          <a:ln/>
        </p:spPr>
        <p:style>
          <a:lnRef idx="1">
            <a:schemeClr val="accent2"/>
          </a:lnRef>
          <a:fillRef idx="2">
            <a:schemeClr val="accent2"/>
          </a:fillRef>
          <a:effectRef idx="1">
            <a:schemeClr val="accent2"/>
          </a:effectRef>
          <a:fontRef idx="minor">
            <a:schemeClr val="dk1"/>
          </a:fontRef>
        </p:style>
        <p:txBody>
          <a:bodyPr/>
          <a:lstStyle/>
          <a:p>
            <a:pPr algn="just">
              <a:buNone/>
            </a:pPr>
            <a:r>
              <a:rPr lang="it-IT" dirty="0" smtClean="0"/>
              <a:t>2. -SREENING DSA A SCUOLA: </a:t>
            </a:r>
          </a:p>
          <a:p>
            <a:pPr algn="just">
              <a:buNone/>
            </a:pPr>
            <a:r>
              <a:rPr lang="it-IT" dirty="0" smtClean="0"/>
              <a:t>   costituzione di un gruppo di docenti per la scelta e la somministrazione di “test predittivi”, ossia test in grado di predire un disturbo sulla base della presenza di INDICATORI </a:t>
            </a:r>
            <a:r>
              <a:rPr lang="it-IT" dirty="0" err="1" smtClean="0"/>
              <a:t>DI</a:t>
            </a:r>
            <a:r>
              <a:rPr lang="it-IT" dirty="0" smtClean="0"/>
              <a:t> RISCHIO e di individuare i soggetti a rischio di un determinato disturbo .  </a:t>
            </a:r>
          </a:p>
          <a:p>
            <a:pPr algn="just">
              <a:buNone/>
            </a:pPr>
            <a:endParaRPr lang="it-IT" dirty="0" smtClean="0"/>
          </a:p>
          <a:p>
            <a:pPr algn="ctr">
              <a:buNone/>
            </a:pPr>
            <a:r>
              <a:rPr lang="it-IT" dirty="0" smtClean="0"/>
              <a:t>   NON E’ UNA DIAGNOSI, MA PUO’ INDIRIZZARE VERSO UNO STUDIO DIAGNOSTICO SPECIALISTICO.</a:t>
            </a:r>
          </a:p>
          <a:p>
            <a:pPr>
              <a:buFontTx/>
              <a:buChar char="-"/>
            </a:pPr>
            <a:endParaRPr lang="it-IT" dirty="0" smtClean="0"/>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CORSI </a:t>
            </a:r>
            <a:r>
              <a:rPr lang="it-IT" dirty="0" err="1" smtClean="0"/>
              <a:t>DI</a:t>
            </a:r>
            <a:r>
              <a:rPr lang="it-IT" dirty="0" smtClean="0"/>
              <a:t> AGGIORNAMENTO E INFORMAZIONI VARIE</a:t>
            </a:r>
            <a:endParaRPr lang="it-IT" dirty="0"/>
          </a:p>
        </p:txBody>
      </p:sp>
      <p:sp>
        <p:nvSpPr>
          <p:cNvPr id="3" name="Segnaposto contenuto 2"/>
          <p:cNvSpPr>
            <a:spLocks noGrp="1"/>
          </p:cNvSpPr>
          <p:nvPr>
            <p:ph sz="quarter" idx="1"/>
          </p:nvPr>
        </p:nvSpPr>
        <p:spPr/>
        <p:txBody>
          <a:bodyPr/>
          <a:lstStyle/>
          <a:p>
            <a:r>
              <a:rPr lang="it-IT" dirty="0" smtClean="0"/>
              <a:t>Consegna locandina e corsi di aggiornamento</a:t>
            </a:r>
          </a:p>
          <a:p>
            <a:r>
              <a:rPr lang="it-IT" dirty="0" smtClean="0"/>
              <a:t>SPORTELLO INFORMATIVO DSA: </a:t>
            </a:r>
          </a:p>
          <a:p>
            <a:pPr>
              <a:buNone/>
            </a:pPr>
            <a:r>
              <a:rPr lang="it-IT" dirty="0" smtClean="0"/>
              <a:t>   la Funzione Strumentale per i DSA,</a:t>
            </a:r>
          </a:p>
          <a:p>
            <a:pPr>
              <a:buNone/>
            </a:pPr>
            <a:r>
              <a:rPr lang="it-IT" dirty="0" smtClean="0"/>
              <a:t>    </a:t>
            </a:r>
            <a:r>
              <a:rPr lang="it-IT" dirty="0" err="1" smtClean="0"/>
              <a:t>Ins</a:t>
            </a:r>
            <a:r>
              <a:rPr lang="it-IT" dirty="0" smtClean="0"/>
              <a:t>. Marianna Di Giuseppe riceve per situazioni problematiche particolari previo appuntamento il mercoledì dalle 12,00 alle 13.00 presso la Scuola Primaria di </a:t>
            </a:r>
            <a:r>
              <a:rPr lang="it-IT" dirty="0" err="1" smtClean="0"/>
              <a:t>Arosio</a:t>
            </a:r>
            <a:r>
              <a:rPr lang="it-IT" dirty="0" smtClean="0"/>
              <a:t>.</a:t>
            </a:r>
          </a:p>
          <a:p>
            <a:pPr>
              <a:buNone/>
            </a:pPr>
            <a:r>
              <a:rPr lang="it-IT" dirty="0" smtClean="0"/>
              <a:t>Scrivere e-mail a: primaria@arosioscuoladonbaj.it</a:t>
            </a:r>
          </a:p>
          <a:p>
            <a:pPr>
              <a:buNone/>
            </a:pPr>
            <a:r>
              <a:rPr lang="it-IT" dirty="0" smtClean="0"/>
              <a:t>Telefonare a 031/761474</a:t>
            </a:r>
            <a:r>
              <a:rPr lang="it-IT" sz="2000" dirty="0" smtClean="0"/>
              <a:t> (Scuola Primaria di </a:t>
            </a:r>
            <a:r>
              <a:rPr lang="it-IT" sz="2000" dirty="0" err="1" smtClean="0"/>
              <a:t>Arosio</a:t>
            </a:r>
            <a:r>
              <a:rPr lang="it-IT" sz="2000" dirty="0" smtClean="0"/>
              <a:t>)</a:t>
            </a:r>
          </a:p>
          <a:p>
            <a:pPr>
              <a:buNone/>
            </a:pPr>
            <a:endParaRPr lang="it-IT" dirty="0" smtClean="0"/>
          </a:p>
          <a:p>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539</TotalTime>
  <Words>455</Words>
  <Application>Microsoft Office PowerPoint</Application>
  <PresentationFormat>Presentazione su schermo (4:3)</PresentationFormat>
  <Paragraphs>50</Paragraphs>
  <Slides>9</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9</vt:i4>
      </vt:variant>
    </vt:vector>
  </HeadingPairs>
  <TitlesOfParts>
    <vt:vector size="16" baseType="lpstr">
      <vt:lpstr>Arial Rounded MT Bold</vt:lpstr>
      <vt:lpstr>Calibri</vt:lpstr>
      <vt:lpstr>Century Schoolbook</vt:lpstr>
      <vt:lpstr>Wingdings</vt:lpstr>
      <vt:lpstr>Wingdings 2</vt:lpstr>
      <vt:lpstr>Loggia</vt:lpstr>
      <vt:lpstr>Acrobat Document</vt:lpstr>
      <vt:lpstr>                G.L.I Gruppo di lavoro  per l’inclusione</vt:lpstr>
      <vt:lpstr>           ORDINE DEL GIORNO: 1. Presentazione alunni con BISOGNI EDUCATIVI SPECIALI 2. Revisione piano annuale della inclusivitÀ 3. programmazione delle attivitÀ del g.l.i 4. predisposizione attivitÀ delle sottocommissioni 5. predisposizione calendario G.L.I 6. Corsi di formazione, aggiornamento, attività di sensibilizzazione… 7. varie ed eventuali.  </vt:lpstr>
      <vt:lpstr>G.L.I. GRUPPO DI LAVORO PER L’INCLUSIONE  C.M. n.8 del 6/03/2013</vt:lpstr>
      <vt:lpstr>COMPITI DEL G.L.I</vt:lpstr>
      <vt:lpstr>Presentazione standard di PowerPoint</vt:lpstr>
      <vt:lpstr>P.d.p. piano didattico personalizzato D.M. 27/12/2012  c.m. N. 8 del 6 marzo 2013</vt:lpstr>
      <vt:lpstr>Predisposizione attivita’ del gli e sottocommissioni     I</vt:lpstr>
      <vt:lpstr>Predisposizione attivita’ del gli e sottocommissioni      ii</vt:lpstr>
      <vt:lpstr>CORSI DI AGGIORNAMENTO E INFORMAZIONI VARIE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DAY</dc:title>
  <cp:lastModifiedBy>Roberta Rigamonti</cp:lastModifiedBy>
  <cp:revision>97</cp:revision>
  <dcterms:modified xsi:type="dcterms:W3CDTF">2015-01-14T12:12:44Z</dcterms:modified>
</cp:coreProperties>
</file>